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3"/>
  </p:notesMasterIdLst>
  <p:sldIdLst>
    <p:sldId id="257" r:id="rId2"/>
    <p:sldId id="275" r:id="rId3"/>
    <p:sldId id="276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A6E0-AD93-BA4E-89B4-F175A4305A11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ADF09-BFA3-FE4E-985E-B35FD1DEE2C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48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This</a:t>
            </a:r>
            <a:r>
              <a:rPr lang="en-US" baseline="0" noProof="0" dirty="0" smtClean="0"/>
              <a:t> RCT utilized pre, post, and 3 month follow-up data collection procedures with no statistically significant differences between groups pre intervention. 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Inferential statistics were utilized to evaluate outcome effects across the two groups. 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Groups were matched based on age, position, and skill level (i.e. elite non-elite).  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change is sustained at</a:t>
            </a:r>
            <a:r>
              <a:rPr lang="en-US" baseline="0" dirty="0" smtClean="0"/>
              <a:t> post study follow 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100" b="0" i="0" u="none" strike="noStrike" cap="none" baseline="0" dirty="0" smtClean="0"/>
              <a:t>Athlete self evaluations also indicated value of the intervention across three important variables. It is also interesting to note that, no athlete indicated the ACT protocols as not or unhelpful. </a:t>
            </a:r>
            <a:endParaRPr sz="1100" b="0" i="0" u="none" strike="noStrike" cap="none" baseline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100" b="0" i="0" u="none" strike="noStrike" cap="none" baseline="0" dirty="0" smtClean="0"/>
              <a:t>It is cool that all athletes at a elite level indicate that ACT helped them improve their performance and some not even just a little bit, but improved their performance by a lot.</a:t>
            </a:r>
            <a:endParaRPr sz="1100" b="0" i="0" u="none" strike="noStrike" cap="none" baseline="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100" b="0" i="0" u="none" strike="noStrike" cap="none" baseline="0" dirty="0" smtClean="0"/>
              <a:t>And how cool is that?!</a:t>
            </a:r>
            <a:endParaRPr sz="1100" b="0" i="0" u="none" strike="noStrike" cap="none" baseline="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conclusion</a:t>
            </a:r>
            <a:r>
              <a:rPr lang="en-US" baseline="0" dirty="0" smtClean="0"/>
              <a:t> this RCT provides striking evidence for the potential impact of ACT protocols to elite performing populations and also provides future questions to be researched.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a positive impact in overall performance immediately preceding intervention, with little to no maintain at follow up (an odd finding for the ACT world). As a result the researchers propose the following investigations for follow 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Dependent measures evaluating the effects of ACT protocols on goals assists and self-reports were taken. </a:t>
            </a:r>
          </a:p>
          <a:p>
            <a:endParaRPr lang="en-US" dirty="0" smtClean="0"/>
          </a:p>
          <a:p>
            <a:r>
              <a:rPr lang="en-US" dirty="0" smtClean="0"/>
              <a:t>Independent/intervention </a:t>
            </a:r>
            <a:r>
              <a:rPr lang="en-US" baseline="0" dirty="0" smtClean="0"/>
              <a:t>variables included a 4 session act protocol in which athletes were introduced to the purpose of the session, reviewed and discussed the lass session goals and homework, participated in a relevant experiential exercise, and then were assigned homework for the next session.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0F1F7-2052-46C8-8B6E-62ED56E68474}" type="slidenum">
              <a:rPr lang="sv-SE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0722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Platshållare för anteckninga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 essence the Hockey</a:t>
            </a:r>
            <a:r>
              <a:rPr lang="en-US" baseline="0" dirty="0" smtClean="0"/>
              <a:t> players were taught to allow thoughts and self-stories to occur with out judgment or a need to control them while equally allowing themselves to focus on what was on the ice.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Side thought: It would be interesting to see if the interventions impacted fouls and aggression on ice? </a:t>
            </a:r>
          </a:p>
        </p:txBody>
      </p:sp>
      <p:sp>
        <p:nvSpPr>
          <p:cNvPr id="30724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FBFE67D-9A77-41DE-81BC-FE72598D6DEA}" type="slidenum">
              <a:rPr lang="en-US" sz="1200">
                <a:latin typeface="Calibri" pitchFamily="84" charset="0"/>
              </a:rPr>
              <a:pPr algn="r"/>
              <a:t>7</a:t>
            </a:fld>
            <a:endParaRPr lang="en-US" sz="1200">
              <a:latin typeface="Calibri" pitchFamily="8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individual intervention</a:t>
            </a:r>
            <a:r>
              <a:rPr lang="en-US" baseline="0" dirty="0" smtClean="0"/>
              <a:t> session covered the following key components of the ACT </a:t>
            </a:r>
            <a:r>
              <a:rPr lang="en-US" baseline="0" dirty="0" err="1" smtClean="0"/>
              <a:t>hexiflex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CA25B-F9C6-6245-91A6-0CA6DCBCF0A1}" type="slidenum">
              <a:rPr lang="sv-SE"/>
              <a:pPr>
                <a:defRPr/>
              </a:pPr>
              <a:t>10</a:t>
            </a:fld>
            <a:endParaRPr lang="sv-SE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v-S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Immediate</a:t>
            </a:r>
            <a:r>
              <a:rPr lang="en-US" baseline="0" dirty="0" smtClean="0"/>
              <a:t>ly post intervention data indicate a drastic improvement in overall assist and goal performance for the treatment condition. Effect size and power analysis further support the positive gains of the intervention.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intervention follow up at 3 months</a:t>
            </a:r>
            <a:r>
              <a:rPr lang="en-US" baseline="0" dirty="0" smtClean="0"/>
              <a:t> does not indicate sustained behavior change. Such data, in light of other ACT intervention follow up data warrant further investigation into this finding.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Overt hockey performance data indicate performance</a:t>
            </a:r>
            <a:r>
              <a:rPr lang="en-US" baseline="0" dirty="0" smtClean="0"/>
              <a:t> difference post interventions, and while this change did not sustain the approximately 50% increase in total points accumulated by the ACT group warrant further investigation regarding protocols and procedures that would support post intervention behavior change.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satisfaction</a:t>
            </a:r>
            <a:r>
              <a:rPr lang="en-US" baseline="0" dirty="0" smtClean="0"/>
              <a:t> data on both the coaching and athlete’s perspective was collected.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From this data it is recognized both graphically (cause I’m a behavioral nerd) and statistically that Coaches note an improvement in athlete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0E6BA-FA47-449B-9161-9D351A293632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88"/>
            <a:ext cx="8229600" cy="48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427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D152855-7B61-7E41-91FA-C3BEAD78F035}" type="datetimeFigureOut">
              <a:rPr lang="sv-SE" smtClean="0"/>
              <a:t>2015-07-12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2E4ED50-FD9A-B34F-80E8-A8B49501773C}" type="slidenum">
              <a:rPr lang="sv-SE" smtClean="0"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9275" y="808182"/>
            <a:ext cx="8042276" cy="2794000"/>
          </a:xfrm>
        </p:spPr>
        <p:txBody>
          <a:bodyPr/>
          <a:lstStyle/>
          <a:p>
            <a:r>
              <a:rPr lang="en-US" sz="3600" dirty="0"/>
              <a:t>E</a:t>
            </a:r>
            <a:r>
              <a:rPr lang="en-US" sz="3600" dirty="0" smtClean="0"/>
              <a:t>valuation </a:t>
            </a:r>
            <a:r>
              <a:rPr lang="en-US" sz="3600" dirty="0" smtClean="0"/>
              <a:t>of the effects of an ACT based intervention for Ice hockey players:</a:t>
            </a:r>
            <a:br>
              <a:rPr lang="en-US" sz="3600" dirty="0" smtClean="0"/>
            </a:br>
            <a:r>
              <a:rPr lang="en-US" sz="3600" dirty="0" smtClean="0"/>
              <a:t>a randomized controlled trial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Lundgren, T., </a:t>
            </a:r>
            <a:r>
              <a:rPr lang="en-US" sz="2400" dirty="0" err="1" smtClean="0"/>
              <a:t>Jader</a:t>
            </a:r>
            <a:r>
              <a:rPr lang="en-US" sz="2400" dirty="0" smtClean="0"/>
              <a:t>, E., et al. </a:t>
            </a:r>
            <a:r>
              <a:rPr lang="en-US" sz="2400" i="1" dirty="0" smtClean="0"/>
              <a:t>Under </a:t>
            </a:r>
            <a:r>
              <a:rPr lang="en-US" sz="2400" i="1" dirty="0" smtClean="0"/>
              <a:t>preparation</a:t>
            </a:r>
            <a:endParaRPr lang="en-US" sz="3600" dirty="0"/>
          </a:p>
        </p:txBody>
      </p:sp>
      <p:sp>
        <p:nvSpPr>
          <p:cNvPr id="3" name="textruta 2"/>
          <p:cNvSpPr txBox="1"/>
          <p:nvPr/>
        </p:nvSpPr>
        <p:spPr>
          <a:xfrm>
            <a:off x="549276" y="4860162"/>
            <a:ext cx="831763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Karolinska</a:t>
            </a:r>
            <a:r>
              <a:rPr lang="en-US" dirty="0"/>
              <a:t> </a:t>
            </a:r>
            <a:r>
              <a:rPr lang="en-US" dirty="0" err="1"/>
              <a:t>Institutet</a:t>
            </a:r>
            <a:r>
              <a:rPr lang="en-US" dirty="0"/>
              <a:t>, Department of Clinical Neuroscience &amp; Centre for Psychiatry Research and Education</a:t>
            </a:r>
            <a:r>
              <a:rPr lang="en-US" dirty="0" smtClean="0"/>
              <a:t>, Stockholm </a:t>
            </a:r>
            <a:r>
              <a:rPr lang="en-US" dirty="0"/>
              <a:t>County Council </a:t>
            </a:r>
            <a:endParaRPr lang="sv-SE" dirty="0" smtClean="0"/>
          </a:p>
          <a:p>
            <a:pPr algn="ctr"/>
            <a:endParaRPr lang="sv-SE" dirty="0" smtClean="0"/>
          </a:p>
          <a:p>
            <a:pPr algn="ctr"/>
            <a:r>
              <a:rPr lang="sv-SE" dirty="0" err="1" smtClean="0"/>
              <a:t>Department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psychology</a:t>
            </a:r>
            <a:r>
              <a:rPr lang="sv-SE" dirty="0" smtClean="0"/>
              <a:t>, University </a:t>
            </a:r>
            <a:r>
              <a:rPr lang="sv-SE" dirty="0" err="1" smtClean="0"/>
              <a:t>of</a:t>
            </a:r>
            <a:r>
              <a:rPr lang="sv-SE" dirty="0" smtClean="0"/>
              <a:t> Stockholm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MODO HOCKEY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779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457" y="152400"/>
            <a:ext cx="8609414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Post game exercise to save mental energy</a:t>
            </a:r>
            <a:endParaRPr lang="sv-SE" dirty="0" smtClean="0">
              <a:cs typeface="+mj-cs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3999"/>
            <a:ext cx="9144000" cy="53340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Three step </a:t>
            </a:r>
            <a:r>
              <a:rPr lang="en-US" sz="2800" dirty="0" smtClean="0"/>
              <a:t>model for post game work</a:t>
            </a:r>
            <a:r>
              <a:rPr lang="en-US" sz="2800" dirty="0" smtClean="0">
                <a:cs typeface="+mn-cs"/>
              </a:rPr>
              <a:t>:</a:t>
            </a:r>
          </a:p>
          <a:p>
            <a:pPr lvl="3">
              <a:lnSpc>
                <a:spcPct val="90000"/>
              </a:lnSpc>
              <a:defRPr/>
            </a:pPr>
            <a:r>
              <a:rPr lang="en-US" sz="2200" dirty="0" smtClean="0"/>
              <a:t>Aim: systematic approach to mental work, develop your skills as a player, and shorten the time for rumination</a:t>
            </a:r>
            <a:r>
              <a:rPr lang="en-US" sz="2200" dirty="0" smtClean="0">
                <a:cs typeface="+mn-cs"/>
              </a:rPr>
              <a:t> </a:t>
            </a:r>
            <a:endParaRPr lang="en-US" sz="2800" dirty="0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>
                <a:cs typeface="+mn-cs"/>
              </a:rPr>
              <a:t>1) Set a time, say 1 hour. During that hour you are happy, angry or disappointed. </a:t>
            </a:r>
            <a:r>
              <a:rPr lang="en-US" sz="2600" dirty="0" smtClean="0"/>
              <a:t>Be with what ever is present. </a:t>
            </a:r>
            <a:endParaRPr lang="en-US" sz="2600" dirty="0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>
                <a:cs typeface="+mn-cs"/>
              </a:rPr>
              <a:t>2) Think about your game, is there anything you want to change or do differently? What did you do good? (write it down in your post game sheet)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>
                <a:cs typeface="+mn-cs"/>
              </a:rPr>
              <a:t>3) Close the books (</a:t>
            </a:r>
            <a:r>
              <a:rPr lang="en-US" sz="2600" dirty="0" err="1" smtClean="0">
                <a:cs typeface="+mn-cs"/>
              </a:rPr>
              <a:t>bokslut</a:t>
            </a:r>
            <a:r>
              <a:rPr lang="en-US" sz="2600" dirty="0" smtClean="0">
                <a:cs typeface="+mn-cs"/>
              </a:rPr>
              <a:t>) for the game and use the skills we practiced on to do other things (engage in other areas in life, family, friends, girlfriends </a:t>
            </a:r>
            <a:r>
              <a:rPr lang="en-US" sz="2600" dirty="0" err="1" smtClean="0">
                <a:cs typeface="+mn-cs"/>
              </a:rPr>
              <a:t>etc</a:t>
            </a:r>
            <a:endParaRPr lang="en-US" sz="26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71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9275" y="211668"/>
            <a:ext cx="8042275" cy="1037166"/>
          </a:xfrm>
        </p:spPr>
        <p:txBody>
          <a:bodyPr anchor="ctr">
            <a:normAutofit fontScale="900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Results: Total Points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600" dirty="0" smtClean="0">
                <a:sym typeface="Arial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ffect sizes (ES) in ETA Squared</a:t>
            </a:r>
            <a:r>
              <a:rPr lang="en-US" sz="1600" dirty="0" smtClean="0">
                <a:sym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= small effect 0,06 = moderate effect, 0,14 = large effect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Mean of Assists + Goals</a:t>
            </a:r>
            <a:endParaRPr lang="en-US" dirty="0"/>
          </a:p>
        </p:txBody>
      </p:sp>
      <p:pic>
        <p:nvPicPr>
          <p:cNvPr id="8" name="Shape 94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549275" y="2410658"/>
            <a:ext cx="7695933" cy="411103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5"/>
          <p:cNvSpPr txBox="1"/>
          <p:nvPr/>
        </p:nvSpPr>
        <p:spPr>
          <a:xfrm>
            <a:off x="7162351" y="1600657"/>
            <a:ext cx="1429199" cy="146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 = 0,027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 = 5,3</a:t>
            </a:r>
            <a:r>
              <a:rPr lang="sv-SE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59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sv-SE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 </a:t>
            </a: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= 0,1</a:t>
            </a:r>
            <a:r>
              <a:rPr lang="sv-SE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518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/>
              <a:t>Total points: At Follow Up</a:t>
            </a:r>
            <a:endParaRPr lang="en-US" sz="3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err="1" smtClean="0"/>
              <a:t>Mean</a:t>
            </a:r>
            <a:r>
              <a:rPr lang="sv-SE" dirty="0" smtClean="0"/>
              <a:t> of Assists + </a:t>
            </a:r>
            <a:r>
              <a:rPr lang="sv-SE" dirty="0" err="1" smtClean="0"/>
              <a:t>goals</a:t>
            </a:r>
            <a:endParaRPr lang="sv-SE" dirty="0"/>
          </a:p>
        </p:txBody>
      </p:sp>
      <p:pic>
        <p:nvPicPr>
          <p:cNvPr id="6" name="Shape 103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549275" y="2001706"/>
            <a:ext cx="7987306" cy="41540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04"/>
          <p:cNvSpPr txBox="1"/>
          <p:nvPr/>
        </p:nvSpPr>
        <p:spPr>
          <a:xfrm>
            <a:off x="7147282" y="1339443"/>
            <a:ext cx="1389299" cy="95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000" dirty="0">
                <a:latin typeface="Trebuchet MS"/>
                <a:ea typeface="Trebuchet MS"/>
                <a:cs typeface="Trebuchet MS"/>
                <a:sym typeface="Trebuchet MS"/>
              </a:rPr>
              <a:t>p = 0,950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</a:t>
            </a:r>
            <a:r>
              <a:rPr lang="sv-SE" sz="2000" dirty="0">
                <a:latin typeface="Trebuchet MS"/>
                <a:ea typeface="Trebuchet MS"/>
                <a:cs typeface="Trebuchet MS"/>
                <a:sym typeface="Trebuchet MS"/>
              </a:rPr>
              <a:t> = 0,004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ES = 0,00</a:t>
            </a:r>
          </a:p>
        </p:txBody>
      </p:sp>
    </p:spTree>
    <p:extLst>
      <p:ext uri="{BB962C8B-B14F-4D97-AF65-F5344CB8AC3E}">
        <p14:creationId xmlns:p14="http://schemas.microsoft.com/office/powerpoint/2010/main" val="347687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2225" y="107950"/>
            <a:ext cx="8675766" cy="946713"/>
          </a:xfrm>
        </p:spPr>
        <p:txBody>
          <a:bodyPr anchor="ctr"/>
          <a:lstStyle/>
          <a:p>
            <a:r>
              <a:rPr lang="en-US" sz="3600" dirty="0" smtClean="0"/>
              <a:t>On Ice Performance Summary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2225" y="1829517"/>
            <a:ext cx="8675766" cy="3640560"/>
          </a:xfrm>
        </p:spPr>
        <p:txBody>
          <a:bodyPr/>
          <a:lstStyle/>
          <a:p>
            <a:r>
              <a:rPr lang="en-US" dirty="0" smtClean="0"/>
              <a:t>Approximately 50 % increase in total points in the ACT group at post. However no long term effects was established. </a:t>
            </a:r>
          </a:p>
          <a:p>
            <a:r>
              <a:rPr lang="en-US" dirty="0" smtClean="0"/>
              <a:t>Significant effects between pre and post but not sustained at follow up. </a:t>
            </a:r>
          </a:p>
        </p:txBody>
      </p:sp>
    </p:spTree>
    <p:extLst>
      <p:ext uri="{BB962C8B-B14F-4D97-AF65-F5344CB8AC3E}">
        <p14:creationId xmlns:p14="http://schemas.microsoft.com/office/powerpoint/2010/main" val="173242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5280" y="0"/>
            <a:ext cx="8675765" cy="1336675"/>
          </a:xfrm>
        </p:spPr>
        <p:txBody>
          <a:bodyPr/>
          <a:lstStyle/>
          <a:p>
            <a:r>
              <a:rPr lang="en-US" sz="3600" dirty="0" smtClean="0"/>
              <a:t>Coach ratings (blind)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Shape 112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990286" y="2346087"/>
            <a:ext cx="7297978" cy="38629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11"/>
          <p:cNvSpPr txBox="1"/>
          <p:nvPr/>
        </p:nvSpPr>
        <p:spPr>
          <a:xfrm>
            <a:off x="6697500" y="1291411"/>
            <a:ext cx="1989300" cy="118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 = 0,012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</a:t>
            </a:r>
            <a:r>
              <a:rPr lang="sv-SE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= 7,440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ES = 0,2</a:t>
            </a:r>
            <a:r>
              <a:rPr lang="sv-SE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1075" y="1342898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Mean ratings : Athlete </a:t>
            </a:r>
            <a:r>
              <a:rPr lang="en-US" dirty="0"/>
              <a:t>dedication, focusing ability, performance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86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5987" y="0"/>
            <a:ext cx="8042275" cy="1336675"/>
          </a:xfrm>
        </p:spPr>
        <p:txBody>
          <a:bodyPr anchor="ctr"/>
          <a:lstStyle/>
          <a:p>
            <a:r>
              <a:rPr lang="en-US" sz="3600" dirty="0" smtClean="0"/>
              <a:t>Coach Evaluation </a:t>
            </a:r>
            <a:endParaRPr lang="en-US" sz="3600" dirty="0"/>
          </a:p>
        </p:txBody>
      </p:sp>
      <p:sp>
        <p:nvSpPr>
          <p:cNvPr id="5" name="Shape 120"/>
          <p:cNvSpPr txBox="1">
            <a:spLocks noGrp="1"/>
          </p:cNvSpPr>
          <p:nvPr>
            <p:ph idx="1"/>
          </p:nvPr>
        </p:nvSpPr>
        <p:spPr>
          <a:xfrm>
            <a:off x="549275" y="2281517"/>
            <a:ext cx="8042275" cy="36620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000" dirty="0">
                <a:latin typeface="Trebuchet MS"/>
                <a:ea typeface="Trebuchet MS"/>
                <a:cs typeface="Trebuchet MS"/>
                <a:sym typeface="Trebuchet MS"/>
              </a:rPr>
              <a:t>p = 0,265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</a:t>
            </a:r>
            <a:r>
              <a:rPr lang="sv-SE" sz="2000" dirty="0">
                <a:latin typeface="Trebuchet MS"/>
                <a:ea typeface="Trebuchet MS"/>
                <a:cs typeface="Trebuchet MS"/>
                <a:sym typeface="Trebuchet MS"/>
              </a:rPr>
              <a:t> = 1,304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000" b="0" i="0" u="none" strike="noStrike" cap="none" baseline="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ES = 0,05</a:t>
            </a:r>
          </a:p>
        </p:txBody>
      </p:sp>
      <p:pic>
        <p:nvPicPr>
          <p:cNvPr id="4" name="Shape 119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457200" y="3142465"/>
            <a:ext cx="8134350" cy="34653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/>
          <p:cNvSpPr/>
          <p:nvPr/>
        </p:nvSpPr>
        <p:spPr>
          <a:xfrm>
            <a:off x="4035" y="2053540"/>
            <a:ext cx="410780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Mean rating: Athlete </a:t>
            </a:r>
            <a:r>
              <a:rPr lang="en-US" dirty="0"/>
              <a:t>dedication, focusing ability, performance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889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5" cy="1336675"/>
          </a:xfrm>
        </p:spPr>
        <p:txBody>
          <a:bodyPr anchor="ctr"/>
          <a:lstStyle/>
          <a:p>
            <a:r>
              <a:rPr lang="en-US" sz="3600" dirty="0" smtClean="0"/>
              <a:t>Coach Evaluation Summary 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Coaching staff report a marked improvement (significant) in athletes, especially during training, when Athletes were exposed to ACT interventions. </a:t>
            </a:r>
          </a:p>
          <a:p>
            <a:pPr lvl="1"/>
            <a:r>
              <a:rPr lang="en-US" dirty="0" smtClean="0"/>
              <a:t>Effects maintained over the three months period.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58988"/>
            <a:ext cx="3205820" cy="4163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1800" b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</a:t>
            </a:r>
            <a:r>
              <a:rPr lang="en-US" sz="2000" b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as the intervention been important for you as an ice hockey player?</a:t>
            </a:r>
            <a:endParaRPr lang="en-US" sz="2000" b="0" u="none" strike="noStrike" cap="none" baseline="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3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ct val="25000"/>
              <a:buFont typeface="Trebuchet MS"/>
              <a:buNone/>
            </a:pPr>
            <a:r>
              <a:rPr lang="en-US" sz="3600" i="0" u="none" strike="noStrike" cap="none" baseline="0" dirty="0" smtClean="0">
                <a:solidFill>
                  <a:schemeClr val="dk2"/>
                </a:solidFill>
                <a:ea typeface="Trebuchet MS"/>
                <a:cs typeface="Trebuchet MS"/>
                <a:sym typeface="Trebuchet MS"/>
              </a:rPr>
              <a:t>Players Evaluation</a:t>
            </a:r>
            <a:endParaRPr lang="en-US" sz="3600" i="0" u="none" strike="noStrike" cap="none" baseline="0" dirty="0">
              <a:solidFill>
                <a:schemeClr val="dk2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2346548" y="1980184"/>
            <a:ext cx="6340252" cy="4519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392341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1" y="1658988"/>
            <a:ext cx="3577543" cy="48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2000" b="0" u="none" strike="noStrike" cap="none" baseline="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Has the intervention helped you develop as an ice hockey player?</a:t>
            </a:r>
            <a:endParaRPr lang="en-US" sz="2000" b="0" u="none" strike="noStrike" cap="none" baseline="0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81986" y="0"/>
            <a:ext cx="8229600" cy="13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ct val="25000"/>
              <a:buFont typeface="Trebuchet MS"/>
              <a:buNone/>
            </a:pPr>
            <a:r>
              <a:rPr lang="en-US" sz="3600" i="0" u="none" strike="noStrike" cap="none" baseline="0" dirty="0" smtClean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Players Evaluation</a:t>
            </a:r>
            <a:endParaRPr lang="en-US" sz="3600" i="0" u="none" strike="noStrike" cap="none" baseline="0" dirty="0">
              <a:solidFill>
                <a:srgbClr val="00387E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3078498" y="2195420"/>
            <a:ext cx="5533088" cy="4386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76751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1" y="1658989"/>
            <a:ext cx="3622125" cy="44840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2000" b="0" i="1" u="none" strike="noStrike" cap="none" baseline="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Would you recommend others to take the course?</a:t>
            </a:r>
            <a:endParaRPr lang="en-US" sz="2000" b="0" i="1" u="none" strike="noStrike" cap="none" baseline="0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2" y="0"/>
            <a:ext cx="8229600" cy="13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ct val="25000"/>
              <a:buFont typeface="Trebuchet MS"/>
              <a:buNone/>
            </a:pPr>
            <a:r>
              <a:rPr lang="en-US" sz="4000" i="0" u="none" strike="noStrike" cap="none" baseline="0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Athlete Evaluation</a:t>
            </a:r>
            <a:endParaRPr lang="en-US" sz="4000" i="0" u="none" strike="noStrike" cap="none" baseline="0" dirty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3530586" y="2281515"/>
            <a:ext cx="5156216" cy="4207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539455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to!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MODO hockey</a:t>
            </a:r>
          </a:p>
          <a:p>
            <a:r>
              <a:rPr lang="en-US" dirty="0" smtClean="0"/>
              <a:t>Markus </a:t>
            </a:r>
            <a:r>
              <a:rPr lang="en-US" dirty="0" err="1" smtClean="0"/>
              <a:t>Näslund</a:t>
            </a:r>
            <a:r>
              <a:rPr lang="en-US" dirty="0" smtClean="0"/>
              <a:t>, Per </a:t>
            </a:r>
            <a:r>
              <a:rPr lang="en-US" dirty="0" err="1" smtClean="0"/>
              <a:t>Svartvadet</a:t>
            </a:r>
            <a:r>
              <a:rPr lang="en-US" dirty="0" smtClean="0"/>
              <a:t>, Ulf Samuelsson, youth coaches, Players and my </a:t>
            </a:r>
            <a:r>
              <a:rPr lang="en-US" dirty="0" err="1" smtClean="0"/>
              <a:t>studentsJohan</a:t>
            </a:r>
            <a:r>
              <a:rPr lang="en-US" dirty="0" smtClean="0"/>
              <a:t> Eriksson, Jonathan </a:t>
            </a:r>
            <a:r>
              <a:rPr lang="en-US" dirty="0" err="1" smtClean="0"/>
              <a:t>Kotschack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Emil </a:t>
            </a:r>
            <a:r>
              <a:rPr lang="en-US" dirty="0" err="1" smtClean="0"/>
              <a:t>Jäder</a:t>
            </a:r>
            <a:r>
              <a:rPr lang="en-US" dirty="0" smtClean="0"/>
              <a:t>, </a:t>
            </a:r>
            <a:r>
              <a:rPr lang="en-US" dirty="0" err="1" smtClean="0"/>
              <a:t>Olle</a:t>
            </a:r>
            <a:r>
              <a:rPr lang="en-US" dirty="0" smtClean="0"/>
              <a:t> </a:t>
            </a:r>
            <a:r>
              <a:rPr lang="en-US" dirty="0" err="1" smtClean="0"/>
              <a:t>Lööf</a:t>
            </a:r>
            <a:r>
              <a:rPr lang="en-US" dirty="0" smtClean="0"/>
              <a:t>, Maria Larsen </a:t>
            </a:r>
            <a:r>
              <a:rPr lang="en-US" dirty="0" smtClean="0"/>
              <a:t>and Oscar </a:t>
            </a:r>
            <a:r>
              <a:rPr lang="en-US" dirty="0" err="1" smtClean="0"/>
              <a:t>Anderbladh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6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 effects the performance for elite hockey players. </a:t>
            </a:r>
          </a:p>
          <a:p>
            <a:pPr lvl="1"/>
            <a:r>
              <a:rPr lang="en-US" dirty="0" smtClean="0"/>
              <a:t>Even when a a relatively brief intervention is used.</a:t>
            </a:r>
          </a:p>
          <a:p>
            <a:endParaRPr lang="en-US" dirty="0" smtClean="0"/>
          </a:p>
          <a:p>
            <a:r>
              <a:rPr lang="en-US" dirty="0" smtClean="0"/>
              <a:t>However, long term effects are not established.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research</a:t>
            </a:r>
          </a:p>
          <a:p>
            <a:pPr lvl="1"/>
            <a:r>
              <a:rPr lang="en-US" dirty="0" smtClean="0"/>
              <a:t>Longer trainings?</a:t>
            </a:r>
          </a:p>
          <a:p>
            <a:pPr lvl="1"/>
            <a:r>
              <a:rPr lang="en-US" dirty="0" smtClean="0"/>
              <a:t>Involve coaches more? </a:t>
            </a:r>
          </a:p>
          <a:p>
            <a:pPr lvl="1"/>
            <a:r>
              <a:rPr lang="en-US" dirty="0" smtClean="0"/>
              <a:t>Establish better training equipment specifically for hockey players.</a:t>
            </a:r>
          </a:p>
          <a:p>
            <a:pPr lvl="1"/>
            <a:r>
              <a:rPr lang="en-US" dirty="0" smtClean="0"/>
              <a:t>Develop the material</a:t>
            </a:r>
            <a:endParaRPr lang="en-US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600"/>
          </a:xfrm>
        </p:spPr>
        <p:txBody>
          <a:bodyPr anchor="ctr"/>
          <a:lstStyle/>
          <a:p>
            <a:r>
              <a:rPr lang="en-US" sz="3600" dirty="0" smtClean="0"/>
              <a:t>Conclusions and future research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178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Tobias.lundgren@psychology.su.se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6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of hockey research center</a:t>
            </a:r>
          </a:p>
          <a:p>
            <a:r>
              <a:rPr lang="en-US" dirty="0" smtClean="0"/>
              <a:t>Design studies on as much as we can </a:t>
            </a:r>
          </a:p>
          <a:p>
            <a:r>
              <a:rPr lang="en-US" dirty="0" smtClean="0"/>
              <a:t>Make an impact in the organization, coaches, staff and players. </a:t>
            </a:r>
          </a:p>
          <a:p>
            <a:r>
              <a:rPr lang="en-US" dirty="0" smtClean="0"/>
              <a:t>Neuropsychological evaluation related to performance and game intelligence</a:t>
            </a:r>
          </a:p>
          <a:p>
            <a:r>
              <a:rPr lang="en-US" dirty="0" smtClean="0"/>
              <a:t>AAQ for hockey (VAMS), single subject designs, controlled group study and the RCT presented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6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5" cy="1336675"/>
          </a:xfrm>
        </p:spPr>
        <p:txBody>
          <a:bodyPr anchor="ctr"/>
          <a:lstStyle/>
          <a:p>
            <a:r>
              <a:rPr lang="en-US" sz="3600" dirty="0" smtClean="0"/>
              <a:t>Method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Randomized Controlled Trial, N=40</a:t>
            </a:r>
          </a:p>
          <a:p>
            <a:pPr lvl="1"/>
            <a:r>
              <a:rPr lang="en-US" dirty="0" smtClean="0"/>
              <a:t>Pre, post and 3 month follow up, </a:t>
            </a:r>
          </a:p>
          <a:p>
            <a:pPr lvl="1"/>
            <a:r>
              <a:rPr lang="en-US" dirty="0" smtClean="0"/>
              <a:t>Repeated measures ANOVA, effect size and post hoc tests was calculated. </a:t>
            </a:r>
          </a:p>
          <a:p>
            <a:pPr lvl="2"/>
            <a:r>
              <a:rPr lang="en-US" dirty="0" smtClean="0"/>
              <a:t>No significant group differences at pre.</a:t>
            </a:r>
          </a:p>
          <a:p>
            <a:r>
              <a:rPr lang="en-US" dirty="0" smtClean="0"/>
              <a:t>IV= ACT </a:t>
            </a:r>
            <a:r>
              <a:rPr lang="en-US" dirty="0" err="1" smtClean="0"/>
              <a:t>vs</a:t>
            </a:r>
            <a:r>
              <a:rPr lang="en-US" dirty="0" smtClean="0"/>
              <a:t> Waitlist control </a:t>
            </a:r>
          </a:p>
          <a:p>
            <a:pPr lvl="1"/>
            <a:r>
              <a:rPr lang="en-US" dirty="0" smtClean="0"/>
              <a:t>Matched groups:</a:t>
            </a:r>
          </a:p>
          <a:p>
            <a:pPr lvl="2"/>
            <a:r>
              <a:rPr lang="en-US" dirty="0"/>
              <a:t>Skill </a:t>
            </a:r>
            <a:r>
              <a:rPr lang="en-US" dirty="0" smtClean="0"/>
              <a:t>(national </a:t>
            </a:r>
            <a:r>
              <a:rPr lang="en-US" dirty="0"/>
              <a:t>team </a:t>
            </a:r>
            <a:r>
              <a:rPr lang="en-US" dirty="0" smtClean="0"/>
              <a:t>players), age, and position on the ice (defenders, forwards and goalies) were accounted for. </a:t>
            </a:r>
          </a:p>
        </p:txBody>
      </p:sp>
    </p:spTree>
    <p:extLst>
      <p:ext uri="{BB962C8B-B14F-4D97-AF65-F5344CB8AC3E}">
        <p14:creationId xmlns:p14="http://schemas.microsoft.com/office/powerpoint/2010/main" val="49559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5" cy="1336675"/>
          </a:xfrm>
        </p:spPr>
        <p:txBody>
          <a:bodyPr anchor="ctr"/>
          <a:lstStyle/>
          <a:p>
            <a:r>
              <a:rPr lang="en-US" sz="3600" dirty="0" smtClean="0"/>
              <a:t>Method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Dependent variables: Goals, assists, total points, coach ratings (blind), and players evaluation of training. </a:t>
            </a:r>
          </a:p>
          <a:p>
            <a:r>
              <a:rPr lang="en-US" dirty="0" smtClean="0"/>
              <a:t>Total of 4 hours training with homework between sessions</a:t>
            </a:r>
          </a:p>
          <a:p>
            <a:pPr lvl="1"/>
            <a:r>
              <a:rPr lang="en-US" dirty="0" smtClean="0"/>
              <a:t>Same structure of each session</a:t>
            </a:r>
          </a:p>
          <a:p>
            <a:pPr lvl="2"/>
            <a:r>
              <a:rPr lang="en-US" dirty="0" smtClean="0"/>
              <a:t>Session Purpose</a:t>
            </a:r>
          </a:p>
          <a:p>
            <a:pPr lvl="2"/>
            <a:r>
              <a:rPr lang="en-US" dirty="0" smtClean="0"/>
              <a:t>Summary of last session</a:t>
            </a:r>
          </a:p>
          <a:p>
            <a:pPr lvl="2"/>
            <a:r>
              <a:rPr lang="en-US" dirty="0" smtClean="0"/>
              <a:t>Experiential exercise </a:t>
            </a:r>
          </a:p>
          <a:p>
            <a:pPr lvl="2"/>
            <a:r>
              <a:rPr lang="en-US" dirty="0" smtClean="0"/>
              <a:t>Homework assignment </a:t>
            </a:r>
          </a:p>
        </p:txBody>
      </p:sp>
    </p:spTree>
    <p:extLst>
      <p:ext uri="{BB962C8B-B14F-4D97-AF65-F5344CB8AC3E}">
        <p14:creationId xmlns:p14="http://schemas.microsoft.com/office/powerpoint/2010/main" val="18265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Intervention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8808" y="1600200"/>
            <a:ext cx="8665440" cy="51037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Aim: create a flexible ice hockey player </a:t>
            </a:r>
            <a:r>
              <a:rPr lang="en-US" dirty="0" smtClean="0"/>
              <a:t>who </a:t>
            </a:r>
            <a:r>
              <a:rPr lang="en-US" dirty="0" smtClean="0"/>
              <a:t>reacts </a:t>
            </a:r>
            <a:r>
              <a:rPr lang="en-US" dirty="0" smtClean="0"/>
              <a:t>on what happens on the ice and </a:t>
            </a:r>
            <a:r>
              <a:rPr lang="en-US" dirty="0" smtClean="0"/>
              <a:t>chose actions based on values. </a:t>
            </a:r>
            <a:endParaRPr lang="en-US" dirty="0" smtClean="0"/>
          </a:p>
          <a:p>
            <a:r>
              <a:rPr lang="en-US" dirty="0" smtClean="0"/>
              <a:t>Train them to be researchers on their own hockey development.</a:t>
            </a:r>
          </a:p>
          <a:p>
            <a:r>
              <a:rPr lang="en-US" dirty="0" smtClean="0"/>
              <a:t>Base the work on an </a:t>
            </a:r>
            <a:r>
              <a:rPr lang="en-US" dirty="0" smtClean="0"/>
              <a:t>functional </a:t>
            </a:r>
            <a:r>
              <a:rPr lang="en-US" dirty="0" smtClean="0"/>
              <a:t>analysis.</a:t>
            </a:r>
          </a:p>
          <a:p>
            <a:r>
              <a:rPr lang="en-US" dirty="0" smtClean="0"/>
              <a:t>Give each player training material. </a:t>
            </a:r>
          </a:p>
          <a:p>
            <a:r>
              <a:rPr lang="en-US" dirty="0" smtClean="0"/>
              <a:t>Lots of </a:t>
            </a:r>
            <a:r>
              <a:rPr lang="en-US" dirty="0" smtClean="0"/>
              <a:t>feedback between sessions</a:t>
            </a:r>
            <a:endParaRPr lang="en-US" dirty="0" smtClean="0"/>
          </a:p>
          <a:p>
            <a:r>
              <a:rPr lang="en-US" dirty="0" smtClean="0"/>
              <a:t>Strive to make it experiential We want to broaden behavior repertoires where unworkable olds ones are usually chosen.</a:t>
            </a:r>
          </a:p>
        </p:txBody>
      </p:sp>
    </p:spTree>
    <p:extLst>
      <p:ext uri="{BB962C8B-B14F-4D97-AF65-F5344CB8AC3E}">
        <p14:creationId xmlns:p14="http://schemas.microsoft.com/office/powerpoint/2010/main" val="405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dåtböjd 1"/>
          <p:cNvSpPr/>
          <p:nvPr/>
        </p:nvSpPr>
        <p:spPr>
          <a:xfrm>
            <a:off x="3644900" y="3313113"/>
            <a:ext cx="3698875" cy="2401887"/>
          </a:xfrm>
          <a:prstGeom prst="curvedDownArrow">
            <a:avLst>
              <a:gd name="adj1" fmla="val 19872"/>
              <a:gd name="adj2" fmla="val 62043"/>
              <a:gd name="adj3" fmla="val 22484"/>
            </a:avLst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720808"/>
              </a:solidFill>
              <a:latin typeface="Goudy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Nedåtböjd 2"/>
          <p:cNvSpPr/>
          <p:nvPr/>
        </p:nvSpPr>
        <p:spPr>
          <a:xfrm>
            <a:off x="3340100" y="3368675"/>
            <a:ext cx="3479800" cy="2346325"/>
          </a:xfrm>
          <a:prstGeom prst="curvedDownArrow">
            <a:avLst>
              <a:gd name="adj1" fmla="val 22188"/>
              <a:gd name="adj2" fmla="val 50000"/>
              <a:gd name="adj3" fmla="val 25000"/>
            </a:avLst>
          </a:prstGeom>
          <a:solidFill>
            <a:schemeClr val="accent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AF0C0C"/>
              </a:solidFill>
              <a:latin typeface="Goudy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Upp 3"/>
          <p:cNvSpPr/>
          <p:nvPr/>
        </p:nvSpPr>
        <p:spPr>
          <a:xfrm>
            <a:off x="2695575" y="344488"/>
            <a:ext cx="1290638" cy="5370512"/>
          </a:xfrm>
          <a:prstGeom prst="upArrow">
            <a:avLst>
              <a:gd name="adj1" fmla="val 32429"/>
              <a:gd name="adj2" fmla="val 64824"/>
            </a:avLst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720808"/>
              </a:solidFill>
              <a:latin typeface="Goudy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Upp 4"/>
          <p:cNvSpPr/>
          <p:nvPr/>
        </p:nvSpPr>
        <p:spPr>
          <a:xfrm>
            <a:off x="2278063" y="344488"/>
            <a:ext cx="1366837" cy="5370512"/>
          </a:xfrm>
          <a:prstGeom prst="upArrow">
            <a:avLst>
              <a:gd name="adj1" fmla="val 28543"/>
              <a:gd name="adj2" fmla="val 62946"/>
            </a:avLst>
          </a:prstGeom>
          <a:solidFill>
            <a:schemeClr val="accent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Goudy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1" name="textruta 5"/>
          <p:cNvSpPr txBox="1">
            <a:spLocks noChangeArrowheads="1"/>
          </p:cNvSpPr>
          <p:nvPr/>
        </p:nvSpPr>
        <p:spPr bwMode="auto">
          <a:xfrm>
            <a:off x="228600" y="609600"/>
            <a:ext cx="2535238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u="sng">
                <a:latin typeface="Goudy Old Style" pitchFamily="84" charset="0"/>
              </a:rPr>
              <a:t>Flexible &amp; </a:t>
            </a:r>
          </a:p>
          <a:p>
            <a:r>
              <a:rPr lang="en-US" sz="3200" b="1" u="sng">
                <a:latin typeface="Goudy Old Style" pitchFamily="84" charset="0"/>
              </a:rPr>
              <a:t>Present player</a:t>
            </a:r>
          </a:p>
          <a:p>
            <a:r>
              <a:rPr lang="en-US" sz="3200" b="1" u="sng">
                <a:latin typeface="Goudy Old Style" pitchFamily="84" charset="0"/>
              </a:rPr>
              <a:t>Reacting on </a:t>
            </a:r>
          </a:p>
          <a:p>
            <a:r>
              <a:rPr lang="en-US" sz="3200" b="1" u="sng">
                <a:latin typeface="Goudy Old Style" pitchFamily="84" charset="0"/>
              </a:rPr>
              <a:t>“whats out on</a:t>
            </a:r>
          </a:p>
          <a:p>
            <a:r>
              <a:rPr lang="en-US" sz="3200" b="1" u="sng">
                <a:latin typeface="Goudy Old Style" pitchFamily="84" charset="0"/>
              </a:rPr>
              <a:t>The ice”</a:t>
            </a:r>
            <a:r>
              <a:rPr lang="en-US" sz="1800">
                <a:latin typeface="Goudy Old Style" pitchFamily="84" charset="0"/>
              </a:rPr>
              <a:t> </a:t>
            </a:r>
          </a:p>
          <a:p>
            <a:endParaRPr lang="en-US" sz="1800">
              <a:latin typeface="Goudy Old Style" pitchFamily="84" charset="0"/>
            </a:endParaRPr>
          </a:p>
        </p:txBody>
      </p:sp>
      <p:sp>
        <p:nvSpPr>
          <p:cNvPr id="29702" name="textruta 6"/>
          <p:cNvSpPr txBox="1">
            <a:spLocks noChangeArrowheads="1"/>
          </p:cNvSpPr>
          <p:nvPr/>
        </p:nvSpPr>
        <p:spPr bwMode="auto">
          <a:xfrm>
            <a:off x="7343775" y="4114800"/>
            <a:ext cx="13922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u="sng">
                <a:latin typeface="Goudy Old Style" pitchFamily="84" charset="0"/>
              </a:rPr>
              <a:t>Rigid </a:t>
            </a:r>
          </a:p>
          <a:p>
            <a:r>
              <a:rPr lang="en-US" sz="3200" b="1" u="sng">
                <a:latin typeface="Goudy Old Style" pitchFamily="84" charset="0"/>
              </a:rPr>
              <a:t>action</a:t>
            </a:r>
          </a:p>
          <a:p>
            <a:r>
              <a:rPr lang="en-US" sz="3200" b="1" u="sng">
                <a:latin typeface="Goudy Old Style" pitchFamily="84" charset="0"/>
              </a:rPr>
              <a:t>pattern</a:t>
            </a:r>
          </a:p>
          <a:p>
            <a:endParaRPr lang="en-US" sz="3200" b="1" u="sng">
              <a:latin typeface="Goudy Old Style" pitchFamily="84" charset="0"/>
            </a:endParaRPr>
          </a:p>
          <a:p>
            <a:endParaRPr lang="en-US" sz="1800">
              <a:latin typeface="Goudy Old Style" pitchFamily="84" charset="0"/>
            </a:endParaRPr>
          </a:p>
          <a:p>
            <a:endParaRPr lang="en-US" sz="1800">
              <a:latin typeface="Goudy Old Style" pitchFamily="84" charset="0"/>
            </a:endParaRPr>
          </a:p>
        </p:txBody>
      </p:sp>
      <p:sp>
        <p:nvSpPr>
          <p:cNvPr id="29703" name="textruta 8"/>
          <p:cNvSpPr txBox="1">
            <a:spLocks noChangeArrowheads="1"/>
          </p:cNvSpPr>
          <p:nvPr/>
        </p:nvSpPr>
        <p:spPr bwMode="auto">
          <a:xfrm>
            <a:off x="5126038" y="2439988"/>
            <a:ext cx="3876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720808"/>
                </a:solidFill>
                <a:latin typeface="Goudy Old Style" pitchFamily="84" charset="0"/>
              </a:rPr>
              <a:t>Reacting to emotion, fears</a:t>
            </a:r>
          </a:p>
          <a:p>
            <a:r>
              <a:rPr lang="en-US" sz="2800">
                <a:solidFill>
                  <a:srgbClr val="720808"/>
                </a:solidFill>
                <a:latin typeface="Goudy Old Style" pitchFamily="84" charset="0"/>
              </a:rPr>
              <a:t>Instead of reality</a:t>
            </a:r>
          </a:p>
        </p:txBody>
      </p:sp>
      <p:sp>
        <p:nvSpPr>
          <p:cNvPr id="29704" name="textruta 9"/>
          <p:cNvSpPr txBox="1">
            <a:spLocks noChangeArrowheads="1"/>
          </p:cNvSpPr>
          <p:nvPr/>
        </p:nvSpPr>
        <p:spPr bwMode="auto">
          <a:xfrm>
            <a:off x="6223000" y="1917700"/>
            <a:ext cx="274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Goudy Old Style" pitchFamily="84" charset="0"/>
              </a:rPr>
              <a:t>Experiences “bad”</a:t>
            </a:r>
          </a:p>
        </p:txBody>
      </p:sp>
      <p:sp>
        <p:nvSpPr>
          <p:cNvPr id="11" name="textruta 10"/>
          <p:cNvSpPr txBox="1">
            <a:spLocks noChangeArrowheads="1"/>
          </p:cNvSpPr>
          <p:nvPr/>
        </p:nvSpPr>
        <p:spPr bwMode="auto">
          <a:xfrm>
            <a:off x="228600" y="3048000"/>
            <a:ext cx="2347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720808"/>
                </a:solidFill>
                <a:latin typeface="Goudy Old Style" pitchFamily="84" charset="0"/>
              </a:rPr>
              <a:t>Effective action</a:t>
            </a:r>
          </a:p>
        </p:txBody>
      </p:sp>
      <p:sp>
        <p:nvSpPr>
          <p:cNvPr id="12" name="textruta 11"/>
          <p:cNvSpPr txBox="1">
            <a:spLocks noChangeArrowheads="1"/>
          </p:cNvSpPr>
          <p:nvPr/>
        </p:nvSpPr>
        <p:spPr bwMode="auto">
          <a:xfrm>
            <a:off x="457200" y="3810000"/>
            <a:ext cx="207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F0C0C"/>
                </a:solidFill>
                <a:latin typeface="Goudy Old Style" pitchFamily="84" charset="0"/>
              </a:rPr>
              <a:t>Emotions ok!</a:t>
            </a:r>
          </a:p>
        </p:txBody>
      </p:sp>
      <p:sp>
        <p:nvSpPr>
          <p:cNvPr id="13" name="Upp 12"/>
          <p:cNvSpPr/>
          <p:nvPr/>
        </p:nvSpPr>
        <p:spPr>
          <a:xfrm>
            <a:off x="2684278" y="345143"/>
            <a:ext cx="1510861" cy="5370431"/>
          </a:xfrm>
          <a:prstGeom prst="upArrow">
            <a:avLst>
              <a:gd name="adj1" fmla="val 24342"/>
              <a:gd name="adj2" fmla="val 639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Goudy Old Style" charset="0"/>
              <a:cs typeface="ＭＳ Ｐゴシック" charset="0"/>
            </a:endParaRPr>
          </a:p>
        </p:txBody>
      </p:sp>
      <p:sp>
        <p:nvSpPr>
          <p:cNvPr id="15" name="Platshållare för bildnummer 14"/>
          <p:cNvSpPr txBox="1">
            <a:spLocks noGrp="1"/>
          </p:cNvSpPr>
          <p:nvPr/>
        </p:nvSpPr>
        <p:spPr>
          <a:xfrm>
            <a:off x="7654738" y="5460222"/>
            <a:ext cx="1483056" cy="85184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3079281-F786-4CB8-9949-1F7A2267B621}" type="slidenum">
              <a:rPr lang="en-US"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8200" dirty="0">
              <a:gradFill>
                <a:gsLst>
                  <a:gs pos="0">
                    <a:schemeClr val="tx1">
                      <a:alpha val="10000"/>
                    </a:schemeClr>
                  </a:gs>
                  <a:gs pos="100000">
                    <a:schemeClr val="tx1">
                      <a:alpha val="10000"/>
                    </a:schemeClr>
                  </a:gs>
                </a:gsLst>
                <a:lin ang="5400000" scaled="0"/>
              </a:gradFill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6" name="textruta 11"/>
          <p:cNvSpPr txBox="1">
            <a:spLocks noChangeArrowheads="1"/>
          </p:cNvSpPr>
          <p:nvPr/>
        </p:nvSpPr>
        <p:spPr bwMode="auto">
          <a:xfrm>
            <a:off x="381000" y="4419600"/>
            <a:ext cx="2055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F0C0C"/>
                </a:solidFill>
                <a:latin typeface="Goudy Old Style" pitchFamily="84" charset="0"/>
              </a:rPr>
              <a:t>Thoughts ok!</a:t>
            </a:r>
          </a:p>
        </p:txBody>
      </p:sp>
    </p:spTree>
    <p:extLst>
      <p:ext uri="{BB962C8B-B14F-4D97-AF65-F5344CB8AC3E}">
        <p14:creationId xmlns:p14="http://schemas.microsoft.com/office/powerpoint/2010/main" val="401975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5" cy="1336675"/>
          </a:xfrm>
        </p:spPr>
        <p:txBody>
          <a:bodyPr anchor="ctr"/>
          <a:lstStyle/>
          <a:p>
            <a:r>
              <a:rPr lang="en-US" sz="3600" dirty="0" smtClean="0"/>
              <a:t>Intervention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Session 1: </a:t>
            </a:r>
          </a:p>
          <a:p>
            <a:pPr lvl="1"/>
            <a:r>
              <a:rPr lang="en-US" dirty="0" smtClean="0"/>
              <a:t>Values and commitment </a:t>
            </a:r>
          </a:p>
          <a:p>
            <a:pPr lvl="2"/>
            <a:r>
              <a:rPr lang="en-US" dirty="0" smtClean="0"/>
              <a:t>Exercises (hockey life line, get focused hockey App) </a:t>
            </a:r>
          </a:p>
          <a:p>
            <a:pPr lvl="2"/>
            <a:r>
              <a:rPr lang="en-US" dirty="0" smtClean="0"/>
              <a:t>Metaphors</a:t>
            </a:r>
          </a:p>
          <a:p>
            <a:pPr lvl="2"/>
            <a:r>
              <a:rPr lang="en-US" dirty="0" smtClean="0"/>
              <a:t>Homework (values game work sheet, mindfulness to practice </a:t>
            </a:r>
            <a:r>
              <a:rPr lang="en-US" dirty="0"/>
              <a:t>refocusing, preparation B-</a:t>
            </a:r>
            <a:r>
              <a:rPr lang="en-US" dirty="0" smtClean="0"/>
              <a:t>E)</a:t>
            </a:r>
          </a:p>
          <a:p>
            <a:r>
              <a:rPr lang="en-US" dirty="0" smtClean="0"/>
              <a:t>Session 2: </a:t>
            </a:r>
          </a:p>
          <a:p>
            <a:pPr lvl="1"/>
            <a:r>
              <a:rPr lang="en-US" dirty="0" err="1" smtClean="0"/>
              <a:t>Defusion</a:t>
            </a:r>
            <a:r>
              <a:rPr lang="en-US" dirty="0" smtClean="0"/>
              <a:t> and flexible attention training</a:t>
            </a:r>
          </a:p>
          <a:p>
            <a:pPr lvl="2"/>
            <a:r>
              <a:rPr lang="en-US" dirty="0"/>
              <a:t>Exercises </a:t>
            </a:r>
            <a:r>
              <a:rPr lang="en-US" dirty="0" smtClean="0"/>
              <a:t>(Juggle while under attack of experiences, Sing a song) </a:t>
            </a:r>
            <a:endParaRPr lang="en-US" dirty="0"/>
          </a:p>
          <a:p>
            <a:pPr lvl="2"/>
            <a:r>
              <a:rPr lang="en-US" dirty="0" smtClean="0"/>
              <a:t>Metaphors</a:t>
            </a:r>
          </a:p>
          <a:p>
            <a:pPr lvl="2"/>
            <a:r>
              <a:rPr lang="en-US" dirty="0"/>
              <a:t>Homework (mindfulness to practice </a:t>
            </a:r>
            <a:r>
              <a:rPr lang="en-US" dirty="0" smtClean="0"/>
              <a:t>refocusing, refocus during games and practices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878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Intervention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257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Session 3:</a:t>
            </a:r>
          </a:p>
          <a:p>
            <a:pPr lvl="1"/>
            <a:r>
              <a:rPr lang="en-US" dirty="0"/>
              <a:t>Acceptance and willingness to experience whatever is available in the present </a:t>
            </a:r>
            <a:r>
              <a:rPr lang="en-US" dirty="0" smtClean="0"/>
              <a:t>context</a:t>
            </a:r>
          </a:p>
          <a:p>
            <a:pPr lvl="2"/>
            <a:r>
              <a:rPr lang="en-US" dirty="0"/>
              <a:t>Exercises </a:t>
            </a:r>
            <a:r>
              <a:rPr lang="en-US" dirty="0" smtClean="0"/>
              <a:t>(carry experiences close to you, increase persistence by making room for experiences “holding your breath”) </a:t>
            </a:r>
            <a:endParaRPr lang="en-US" dirty="0"/>
          </a:p>
          <a:p>
            <a:pPr lvl="2"/>
            <a:r>
              <a:rPr lang="en-US" dirty="0"/>
              <a:t>Metaphors</a:t>
            </a:r>
          </a:p>
          <a:p>
            <a:pPr lvl="2"/>
            <a:r>
              <a:rPr lang="en-US" dirty="0"/>
              <a:t>Homework </a:t>
            </a:r>
            <a:r>
              <a:rPr lang="en-US" dirty="0" smtClean="0"/>
              <a:t>(</a:t>
            </a:r>
            <a:r>
              <a:rPr lang="en-US" dirty="0"/>
              <a:t>mindfulness to practice </a:t>
            </a:r>
            <a:r>
              <a:rPr lang="en-US" dirty="0" smtClean="0"/>
              <a:t>refocusing, values challenge of the week, post game work sheet)</a:t>
            </a:r>
            <a:endParaRPr lang="en-US" dirty="0"/>
          </a:p>
          <a:p>
            <a:r>
              <a:rPr lang="en-US" dirty="0"/>
              <a:t>Session 4: </a:t>
            </a:r>
          </a:p>
          <a:p>
            <a:pPr lvl="1"/>
            <a:r>
              <a:rPr lang="en-US" dirty="0"/>
              <a:t>Repetition of open, aware and engaged</a:t>
            </a:r>
          </a:p>
          <a:p>
            <a:pPr lvl="1"/>
            <a:r>
              <a:rPr lang="en-US" dirty="0"/>
              <a:t>And importance of </a:t>
            </a:r>
            <a:r>
              <a:rPr lang="en-US" dirty="0" smtClean="0"/>
              <a:t>practice</a:t>
            </a:r>
          </a:p>
          <a:p>
            <a:pPr lvl="2"/>
            <a:r>
              <a:rPr lang="en-US" dirty="0"/>
              <a:t>Exercises </a:t>
            </a:r>
            <a:r>
              <a:rPr lang="en-US" dirty="0" smtClean="0"/>
              <a:t>(triggers, </a:t>
            </a:r>
            <a:r>
              <a:rPr lang="en-US" dirty="0"/>
              <a:t>eyes </a:t>
            </a:r>
            <a:r>
              <a:rPr lang="en-US" dirty="0" smtClean="0"/>
              <a:t>on, summary of the course,) </a:t>
            </a:r>
            <a:endParaRPr lang="en-US" dirty="0"/>
          </a:p>
          <a:p>
            <a:pPr lvl="2"/>
            <a:r>
              <a:rPr lang="en-US" dirty="0"/>
              <a:t>Metaphors</a:t>
            </a:r>
          </a:p>
          <a:p>
            <a:pPr lvl="2"/>
            <a:r>
              <a:rPr lang="en-US" dirty="0"/>
              <a:t>Homework </a:t>
            </a:r>
            <a:r>
              <a:rPr lang="en-US" dirty="0" smtClean="0"/>
              <a:t>(mindfulness </a:t>
            </a:r>
            <a:r>
              <a:rPr lang="en-US" dirty="0"/>
              <a:t>to practice </a:t>
            </a:r>
            <a:r>
              <a:rPr lang="en-US" dirty="0" smtClean="0"/>
              <a:t>refocusing, </a:t>
            </a:r>
            <a:r>
              <a:rPr lang="en-US" dirty="0"/>
              <a:t>feedback on hockey </a:t>
            </a:r>
            <a:r>
              <a:rPr lang="en-US" dirty="0" smtClean="0"/>
              <a:t>development</a:t>
            </a:r>
            <a:r>
              <a:rPr lang="en-US" dirty="0"/>
              <a:t>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4505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21</TotalTime>
  <Words>1435</Words>
  <Application>Microsoft Macintosh PowerPoint</Application>
  <PresentationFormat>Bildspel på skärmen (4:3)</PresentationFormat>
  <Paragraphs>170</Paragraphs>
  <Slides>21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2" baseType="lpstr">
      <vt:lpstr>Bris</vt:lpstr>
      <vt:lpstr>Evaluation of the effects of an ACT based intervention for Ice hockey players: a randomized controlled trial   Lundgren, T., Jader, E., et al. Under preparation</vt:lpstr>
      <vt:lpstr>Thanks to!</vt:lpstr>
      <vt:lpstr>Background</vt:lpstr>
      <vt:lpstr>Method</vt:lpstr>
      <vt:lpstr>Method</vt:lpstr>
      <vt:lpstr>Intervention </vt:lpstr>
      <vt:lpstr>PowerPoint-presentation</vt:lpstr>
      <vt:lpstr>Intervention</vt:lpstr>
      <vt:lpstr>Intervention </vt:lpstr>
      <vt:lpstr>Post game exercise to save mental energy</vt:lpstr>
      <vt:lpstr>Results: Total Points  Effect sizes (ES) in ETA Squared 0,01 = small effect 0,06 = moderate effect, 0,14 = large effect </vt:lpstr>
      <vt:lpstr>Total points: At Follow Up</vt:lpstr>
      <vt:lpstr>On Ice Performance Summary</vt:lpstr>
      <vt:lpstr>Coach ratings (blind) </vt:lpstr>
      <vt:lpstr>Coach Evaluation </vt:lpstr>
      <vt:lpstr>Coach Evaluation Summary </vt:lpstr>
      <vt:lpstr>Players Evaluation</vt:lpstr>
      <vt:lpstr>Players Evaluation</vt:lpstr>
      <vt:lpstr>Athlete Evaluation</vt:lpstr>
      <vt:lpstr>Conclusions and future research</vt:lpstr>
      <vt:lpstr>Thanks for your time</vt:lpstr>
    </vt:vector>
  </TitlesOfParts>
  <Company>Stockholms universitet , psyk inst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evaluation of the effects of an ACT based intervention for Ice hockey players: a randomized controlled trial   Lundgren, T., Jader, E., et al. Under preparation </dc:title>
  <dc:creator>Tobias Lundgren</dc:creator>
  <cp:lastModifiedBy>Tobias Lundgren</cp:lastModifiedBy>
  <cp:revision>13</cp:revision>
  <dcterms:created xsi:type="dcterms:W3CDTF">2015-07-12T20:43:44Z</dcterms:created>
  <dcterms:modified xsi:type="dcterms:W3CDTF">2015-07-12T21:05:16Z</dcterms:modified>
</cp:coreProperties>
</file>